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8" r:id="rId2"/>
  </p:sldMasterIdLst>
  <p:notesMasterIdLst>
    <p:notesMasterId r:id="rId12"/>
  </p:notesMasterIdLst>
  <p:sldIdLst>
    <p:sldId id="256" r:id="rId3"/>
    <p:sldId id="322" r:id="rId4"/>
    <p:sldId id="323" r:id="rId5"/>
    <p:sldId id="325" r:id="rId6"/>
    <p:sldId id="326" r:id="rId7"/>
    <p:sldId id="327" r:id="rId8"/>
    <p:sldId id="324" r:id="rId9"/>
    <p:sldId id="284" r:id="rId10"/>
    <p:sldId id="321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Opening" id="{0847C7B7-3BF0-6540-8CF4-D15D8C8325FD}">
          <p14:sldIdLst>
            <p14:sldId id="256"/>
            <p14:sldId id="322"/>
          </p14:sldIdLst>
        </p14:section>
        <p14:section name="Lessons of Hanoi" id="{214A05DB-D7E7-7645-8AF9-C2AA1A46C829}">
          <p14:sldIdLst>
            <p14:sldId id="323"/>
            <p14:sldId id="325"/>
            <p14:sldId id="326"/>
            <p14:sldId id="327"/>
            <p14:sldId id="324"/>
          </p14:sldIdLst>
        </p14:section>
        <p14:section name="Closing" id="{BC0C0282-AF9F-204E-9951-7490FA39258D}">
          <p14:sldIdLst>
            <p14:sldId id="284"/>
            <p14:sldId id="32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987" autoAdjust="0"/>
    <p:restoredTop sz="89605" autoAdjust="0"/>
  </p:normalViewPr>
  <p:slideViewPr>
    <p:cSldViewPr snapToGrid="0">
      <p:cViewPr>
        <p:scale>
          <a:sx n="200" d="100"/>
          <a:sy n="200" d="100"/>
        </p:scale>
        <p:origin x="-456" y="46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presProps" Target="pres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theme" Target="theme/theme1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6DBF41-98D5-4B29-8B81-B31614D19ACC}" type="datetimeFigureOut">
              <a:rPr lang="en-US" smtClean="0"/>
              <a:t>1/28/25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4F40D4-862D-491C-85E3-1A34EFA2BD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7530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6831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1008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6825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1/28/25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2082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1/28/25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4130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1/28/25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139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1/28/25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310506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1/28/25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1085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1/28/25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9168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1/28/25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3508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1/28/25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11496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1/28/25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25998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odore 6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E243F1D-FFEE-3B1B-08C5-94BC102943B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97100" y="844550"/>
            <a:ext cx="7788663" cy="5176448"/>
          </a:xfrm>
          <a:prstGeom prst="rect">
            <a:avLst/>
          </a:prstGeom>
        </p:spPr>
        <p:txBody>
          <a:bodyPr wrap="none"/>
          <a:lstStyle>
            <a:lvl1pPr marL="0" indent="0">
              <a:lnSpc>
                <a:spcPct val="88000"/>
              </a:lnSpc>
              <a:spcBef>
                <a:spcPts val="0"/>
              </a:spcBef>
              <a:buNone/>
              <a:defRPr sz="1500" baseline="0">
                <a:solidFill>
                  <a:srgbClr val="7385FF"/>
                </a:solidFill>
                <a:latin typeface="C64 Pro Mono" panose="02010609060202080101" pitchFamily="49" charset="77"/>
              </a:defRPr>
            </a:lvl1pPr>
          </a:lstStyle>
          <a:p>
            <a:pPr lvl="0"/>
            <a:r>
              <a:rPr lang="en-US" dirty="0"/>
              <a:t>Û12345678901234567890123456789012345678Û</a:t>
            </a:r>
          </a:p>
          <a:p>
            <a:pPr lvl="0"/>
            <a:r>
              <a:rPr lang="en-US" dirty="0"/>
              <a:t>1</a:t>
            </a:r>
          </a:p>
          <a:p>
            <a:pPr lvl="0"/>
            <a:r>
              <a:rPr lang="en-US" dirty="0"/>
              <a:t>2</a:t>
            </a:r>
          </a:p>
          <a:p>
            <a:pPr lvl="0"/>
            <a:r>
              <a:rPr lang="en-US" dirty="0"/>
              <a:t>3</a:t>
            </a:r>
          </a:p>
          <a:p>
            <a:pPr lvl="0"/>
            <a:r>
              <a:rPr lang="en-US" dirty="0"/>
              <a:t>4</a:t>
            </a:r>
          </a:p>
          <a:p>
            <a:pPr lvl="0"/>
            <a:r>
              <a:rPr lang="en-US" dirty="0"/>
              <a:t>5</a:t>
            </a:r>
          </a:p>
          <a:p>
            <a:pPr lvl="0"/>
            <a:r>
              <a:rPr lang="en-US" dirty="0"/>
              <a:t>6</a:t>
            </a:r>
          </a:p>
          <a:p>
            <a:pPr lvl="0"/>
            <a:r>
              <a:rPr lang="en-US" dirty="0"/>
              <a:t>7</a:t>
            </a:r>
          </a:p>
          <a:p>
            <a:pPr lvl="0"/>
            <a:r>
              <a:rPr lang="en-US" dirty="0"/>
              <a:t>8</a:t>
            </a:r>
          </a:p>
          <a:p>
            <a:pPr lvl="0"/>
            <a:r>
              <a:rPr lang="en-US" dirty="0"/>
              <a:t>9</a:t>
            </a:r>
          </a:p>
          <a:p>
            <a:pPr lvl="0"/>
            <a:r>
              <a:rPr lang="en-US" dirty="0"/>
              <a:t>0</a:t>
            </a:r>
          </a:p>
          <a:p>
            <a:pPr lvl="0"/>
            <a:r>
              <a:rPr lang="en-US" dirty="0"/>
              <a:t>1</a:t>
            </a:r>
          </a:p>
          <a:p>
            <a:pPr lvl="0"/>
            <a:r>
              <a:rPr lang="en-US" dirty="0"/>
              <a:t>2</a:t>
            </a:r>
          </a:p>
          <a:p>
            <a:pPr lvl="0"/>
            <a:r>
              <a:rPr lang="en-US" dirty="0"/>
              <a:t>3</a:t>
            </a:r>
          </a:p>
          <a:p>
            <a:pPr lvl="0"/>
            <a:r>
              <a:rPr lang="en-US" dirty="0"/>
              <a:t>4</a:t>
            </a:r>
          </a:p>
          <a:p>
            <a:pPr lvl="0"/>
            <a:r>
              <a:rPr lang="en-US" dirty="0"/>
              <a:t>5</a:t>
            </a:r>
          </a:p>
          <a:p>
            <a:pPr lvl="0"/>
            <a:r>
              <a:rPr lang="en-US" dirty="0"/>
              <a:t>6</a:t>
            </a:r>
          </a:p>
          <a:p>
            <a:pPr lvl="0"/>
            <a:r>
              <a:rPr lang="en-US" dirty="0"/>
              <a:t>7</a:t>
            </a:r>
          </a:p>
          <a:p>
            <a:pPr lvl="0"/>
            <a:r>
              <a:rPr lang="en-US" dirty="0"/>
              <a:t>8</a:t>
            </a:r>
          </a:p>
          <a:p>
            <a:pPr lvl="0"/>
            <a:r>
              <a:rPr lang="en-US" dirty="0"/>
              <a:t>9</a:t>
            </a:r>
          </a:p>
          <a:p>
            <a:pPr lvl="0"/>
            <a:r>
              <a:rPr lang="en-US" dirty="0"/>
              <a:t>0</a:t>
            </a:r>
          </a:p>
          <a:p>
            <a:pPr lvl="0"/>
            <a:r>
              <a:rPr lang="en-US" dirty="0"/>
              <a:t>1</a:t>
            </a:r>
          </a:p>
          <a:p>
            <a:pPr lvl="0"/>
            <a:r>
              <a:rPr lang="en-US" dirty="0"/>
              <a:t>2</a:t>
            </a:r>
          </a:p>
          <a:p>
            <a:pPr lvl="0"/>
            <a:r>
              <a:rPr lang="en-US" dirty="0"/>
              <a:t>3</a:t>
            </a:r>
          </a:p>
          <a:p>
            <a:pPr lvl="0"/>
            <a:r>
              <a:rPr lang="en-US" dirty="0" err="1"/>
              <a:t>Û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616108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odore 64 W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928780C8-7426-4385-DEB0-BB693194F6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56582" y="840776"/>
            <a:ext cx="10552793" cy="5176448"/>
          </a:xfrm>
          <a:prstGeom prst="rect">
            <a:avLst/>
          </a:prstGeom>
        </p:spPr>
        <p:txBody>
          <a:bodyPr wrap="none"/>
          <a:lstStyle>
            <a:lvl1pPr marL="0" indent="0">
              <a:lnSpc>
                <a:spcPct val="88000"/>
              </a:lnSpc>
              <a:spcBef>
                <a:spcPts val="0"/>
              </a:spcBef>
              <a:buNone/>
              <a:defRPr sz="1500" baseline="0">
                <a:solidFill>
                  <a:srgbClr val="7385FF"/>
                </a:solidFill>
                <a:latin typeface="C64 Pro Mono" panose="02010609060202080101" pitchFamily="49" charset="77"/>
              </a:defRPr>
            </a:lvl1pPr>
          </a:lstStyle>
          <a:p>
            <a:pPr lvl="0"/>
            <a:r>
              <a:rPr lang="en-US" dirty="0"/>
              <a:t>Û123456789012345678901234567890123456789012345678901Û</a:t>
            </a:r>
          </a:p>
          <a:p>
            <a:pPr lvl="0"/>
            <a:r>
              <a:rPr lang="en-US" dirty="0"/>
              <a:t>1</a:t>
            </a:r>
          </a:p>
          <a:p>
            <a:pPr lvl="0"/>
            <a:r>
              <a:rPr lang="en-US" dirty="0"/>
              <a:t>2</a:t>
            </a:r>
          </a:p>
          <a:p>
            <a:pPr lvl="0"/>
            <a:r>
              <a:rPr lang="en-US" dirty="0"/>
              <a:t>3</a:t>
            </a:r>
          </a:p>
          <a:p>
            <a:pPr lvl="0"/>
            <a:r>
              <a:rPr lang="en-US" dirty="0"/>
              <a:t>4</a:t>
            </a:r>
          </a:p>
          <a:p>
            <a:pPr lvl="0"/>
            <a:r>
              <a:rPr lang="en-US" dirty="0"/>
              <a:t>5</a:t>
            </a:r>
          </a:p>
          <a:p>
            <a:pPr lvl="0"/>
            <a:r>
              <a:rPr lang="en-US" dirty="0"/>
              <a:t>6</a:t>
            </a:r>
          </a:p>
          <a:p>
            <a:pPr lvl="0"/>
            <a:r>
              <a:rPr lang="en-US" dirty="0"/>
              <a:t>7</a:t>
            </a:r>
          </a:p>
          <a:p>
            <a:pPr lvl="0"/>
            <a:r>
              <a:rPr lang="en-US" dirty="0"/>
              <a:t>8</a:t>
            </a:r>
          </a:p>
          <a:p>
            <a:pPr lvl="0"/>
            <a:r>
              <a:rPr lang="en-US" dirty="0"/>
              <a:t>9</a:t>
            </a:r>
          </a:p>
          <a:p>
            <a:pPr lvl="0"/>
            <a:r>
              <a:rPr lang="en-US" dirty="0"/>
              <a:t>0</a:t>
            </a:r>
          </a:p>
          <a:p>
            <a:pPr lvl="0"/>
            <a:r>
              <a:rPr lang="en-US" dirty="0"/>
              <a:t>1</a:t>
            </a:r>
          </a:p>
          <a:p>
            <a:pPr lvl="0"/>
            <a:r>
              <a:rPr lang="en-US" dirty="0"/>
              <a:t>2</a:t>
            </a:r>
          </a:p>
          <a:p>
            <a:pPr lvl="0"/>
            <a:r>
              <a:rPr lang="en-US" dirty="0"/>
              <a:t>3</a:t>
            </a:r>
          </a:p>
          <a:p>
            <a:pPr lvl="0"/>
            <a:r>
              <a:rPr lang="en-US" dirty="0"/>
              <a:t>4</a:t>
            </a:r>
          </a:p>
          <a:p>
            <a:pPr lvl="0"/>
            <a:r>
              <a:rPr lang="en-US" dirty="0"/>
              <a:t>5</a:t>
            </a:r>
          </a:p>
          <a:p>
            <a:pPr lvl="0"/>
            <a:r>
              <a:rPr lang="en-US" dirty="0"/>
              <a:t>6</a:t>
            </a:r>
          </a:p>
          <a:p>
            <a:pPr lvl="0"/>
            <a:r>
              <a:rPr lang="en-US" dirty="0"/>
              <a:t>7</a:t>
            </a:r>
          </a:p>
          <a:p>
            <a:pPr lvl="0"/>
            <a:r>
              <a:rPr lang="en-US" dirty="0"/>
              <a:t>8</a:t>
            </a:r>
          </a:p>
          <a:p>
            <a:pPr lvl="0"/>
            <a:r>
              <a:rPr lang="en-US" dirty="0"/>
              <a:t>9</a:t>
            </a:r>
          </a:p>
          <a:p>
            <a:pPr lvl="0"/>
            <a:r>
              <a:rPr lang="en-US" dirty="0"/>
              <a:t>0</a:t>
            </a:r>
          </a:p>
          <a:p>
            <a:pPr lvl="0"/>
            <a:r>
              <a:rPr lang="en-US" dirty="0"/>
              <a:t>1</a:t>
            </a:r>
          </a:p>
          <a:p>
            <a:pPr lvl="0"/>
            <a:r>
              <a:rPr lang="en-US" dirty="0"/>
              <a:t>2</a:t>
            </a:r>
          </a:p>
          <a:p>
            <a:pPr lvl="0"/>
            <a:r>
              <a:rPr lang="en-US" dirty="0"/>
              <a:t>3</a:t>
            </a:r>
          </a:p>
          <a:p>
            <a:pPr lvl="0"/>
            <a:r>
              <a:rPr lang="en-US" dirty="0" err="1"/>
              <a:t>Û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68040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1/28/25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22731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770587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1/28/25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779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1/28/25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5726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1/28/25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495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1/28/25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0247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1/28/25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9148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1/28/25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0423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1/28/25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1664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6.png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F9BC75CE-03FF-4667-898C-4C70B4392062}" type="datetimeFigureOut">
              <a:rPr lang="en-US" smtClean="0"/>
              <a:t>1/28/25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35892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680170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ennisdietrich/KeepingUp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E8B18-EE58-FCFA-5F4C-B4E020A1A9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1451020"/>
            <a:ext cx="8825658" cy="3329581"/>
          </a:xfrm>
        </p:spPr>
        <p:txBody>
          <a:bodyPr/>
          <a:lstStyle/>
          <a:p>
            <a:r>
              <a:rPr lang="en-US" dirty="0"/>
              <a:t>Keeping up with the Commodore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BF667715-1050-2040-8DF1-798ADAED5BFB}"/>
              </a:ext>
            </a:extLst>
          </p:cNvPr>
          <p:cNvSpPr txBox="1">
            <a:spLocks/>
          </p:cNvSpPr>
          <p:nvPr/>
        </p:nvSpPr>
        <p:spPr>
          <a:xfrm>
            <a:off x="1154955" y="5638800"/>
            <a:ext cx="8825658" cy="8614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dirty="0"/>
              <a:t>Dennis Dietrich</a:t>
            </a:r>
            <a:br>
              <a:rPr lang="en-US" dirty="0"/>
            </a:br>
            <a:r>
              <a:rPr lang="en-US" dirty="0"/>
              <a:t>Manager Software Development ICS, Phoenix Contact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83710E30-B99D-9D8F-6DBD-62D6866A90A5}"/>
              </a:ext>
            </a:extLst>
          </p:cNvPr>
          <p:cNvSpPr txBox="1">
            <a:spLocks/>
          </p:cNvSpPr>
          <p:nvPr/>
        </p:nvSpPr>
        <p:spPr>
          <a:xfrm>
            <a:off x="1154955" y="6581001"/>
            <a:ext cx="8825658" cy="276999"/>
          </a:xfrm>
          <a:prstGeom prst="rect">
            <a:avLst/>
          </a:prstGeom>
        </p:spPr>
        <p:txBody>
          <a:bodyPr vert="horz" lIns="91440" tIns="45720" rIns="91440" bIns="45720" rtlCol="0" anchor="t">
            <a:sp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1200" dirty="0"/>
              <a:t>Rev. 1 (2025-??-??), </a:t>
            </a:r>
            <a:r>
              <a:rPr lang="en-US" sz="1200" dirty="0">
                <a:hlinkClick r:id="rId3"/>
              </a:rPr>
              <a:t>https://github.com/dennisdietrich/KeepingUp/</a:t>
            </a:r>
            <a:endParaRPr lang="en-US" sz="12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CBA3D3-84F1-1BB1-A94B-A6DD99FB37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/>
          <a:lstStyle/>
          <a:p>
            <a:r>
              <a:rPr lang="en-US" dirty="0"/>
              <a:t>1980s performance optimization lessons still applicable today</a:t>
            </a:r>
          </a:p>
        </p:txBody>
      </p:sp>
    </p:spTree>
    <p:extLst>
      <p:ext uri="{BB962C8B-B14F-4D97-AF65-F5344CB8AC3E}">
        <p14:creationId xmlns:p14="http://schemas.microsoft.com/office/powerpoint/2010/main" val="2049190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ADA3337-D615-36C5-1A8A-4AB9ACC7C01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    **** COMMODORE 64 BASIC V2 ****</a:t>
            </a:r>
          </a:p>
          <a:p>
            <a:endParaRPr lang="en-US" dirty="0"/>
          </a:p>
          <a:p>
            <a:r>
              <a:rPr lang="en-US" dirty="0"/>
              <a:t> 64K RAM SYSTEM  38911 BASIC BYTES FREE</a:t>
            </a:r>
          </a:p>
          <a:p>
            <a:endParaRPr lang="en-US" dirty="0"/>
          </a:p>
          <a:p>
            <a:r>
              <a:rPr lang="en-US" dirty="0"/>
              <a:t>READY.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     </a:t>
            </a:r>
            <a:r>
              <a:rPr lang="en-US" dirty="0">
                <a:solidFill>
                  <a:srgbClr val="FFFFFF"/>
                </a:solidFill>
              </a:rPr>
              <a:t>Keeping up with the Commodore</a:t>
            </a:r>
          </a:p>
          <a:p>
            <a:endParaRPr lang="en-US" dirty="0">
              <a:solidFill>
                <a:srgbClr val="FFFFFF"/>
              </a:solidFill>
            </a:endParaRPr>
          </a:p>
          <a:p>
            <a:r>
              <a:rPr lang="en-US" dirty="0">
                <a:solidFill>
                  <a:srgbClr val="FFFFFF"/>
                </a:solidFill>
              </a:rPr>
              <a:t>     1980s performance optimization</a:t>
            </a:r>
          </a:p>
          <a:p>
            <a:r>
              <a:rPr lang="en-US" dirty="0">
                <a:solidFill>
                  <a:srgbClr val="FFFFFF"/>
                </a:solidFill>
              </a:rPr>
              <a:t>     lessons still applicable today</a:t>
            </a:r>
          </a:p>
          <a:p>
            <a:endParaRPr lang="en-US" dirty="0">
              <a:solidFill>
                <a:srgbClr val="FFFFFF"/>
              </a:solidFill>
            </a:endParaRPr>
          </a:p>
          <a:p>
            <a:endParaRPr lang="en-US" dirty="0">
              <a:solidFill>
                <a:srgbClr val="FFFFFF"/>
              </a:solidFill>
            </a:endParaRPr>
          </a:p>
          <a:p>
            <a:endParaRPr lang="en-US" dirty="0">
              <a:solidFill>
                <a:srgbClr val="FFFFFF"/>
              </a:solidFill>
            </a:endParaRPr>
          </a:p>
          <a:p>
            <a:endParaRPr lang="en-US" dirty="0">
              <a:solidFill>
                <a:srgbClr val="FFFFFF"/>
              </a:solidFill>
            </a:endParaRPr>
          </a:p>
          <a:p>
            <a:endParaRPr lang="en-US" dirty="0">
              <a:solidFill>
                <a:srgbClr val="FFFFFF"/>
              </a:solidFill>
            </a:endParaRPr>
          </a:p>
          <a:p>
            <a:endParaRPr lang="en-US" dirty="0">
              <a:solidFill>
                <a:srgbClr val="FFFFFF"/>
              </a:solidFill>
            </a:endParaRPr>
          </a:p>
          <a:p>
            <a:endParaRPr lang="en-US" dirty="0">
              <a:solidFill>
                <a:srgbClr val="FFFFFF"/>
              </a:solidFill>
            </a:endParaRPr>
          </a:p>
          <a:p>
            <a:endParaRPr lang="en-US" dirty="0">
              <a:solidFill>
                <a:srgbClr val="FFFFFF"/>
              </a:solidFill>
            </a:endParaRPr>
          </a:p>
          <a:p>
            <a:r>
              <a:rPr lang="en-US" dirty="0">
                <a:solidFill>
                  <a:srgbClr val="FFFFFF"/>
                </a:solidFill>
              </a:rPr>
              <a:t>Dennis Dietrich</a:t>
            </a:r>
          </a:p>
          <a:p>
            <a:endParaRPr lang="en-US" dirty="0">
              <a:solidFill>
                <a:srgbClr val="FFFFFF"/>
              </a:solidFill>
            </a:endParaRPr>
          </a:p>
          <a:p>
            <a:r>
              <a:rPr lang="en-US" dirty="0">
                <a:solidFill>
                  <a:srgbClr val="FFFFFF"/>
                </a:solidFill>
              </a:rPr>
              <a:t>Manager Software Development ICS</a:t>
            </a:r>
          </a:p>
          <a:p>
            <a:r>
              <a:rPr lang="en-US" dirty="0">
                <a:solidFill>
                  <a:srgbClr val="FFFFFF"/>
                </a:solidFill>
              </a:rPr>
              <a:t>Phoenix Contact</a:t>
            </a:r>
          </a:p>
        </p:txBody>
      </p:sp>
      <p:pic>
        <p:nvPicPr>
          <p:cNvPr id="4" name="Picture 3" descr="Pixelated portrait of Rachel Appel">
            <a:extLst>
              <a:ext uri="{FF2B5EF4-FFF2-40B4-BE49-F238E27FC236}">
                <a16:creationId xmlns:a16="http://schemas.microsoft.com/office/drawing/2014/main" id="{D97BDFFB-81D7-33F2-A623-49CAE8092B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602" y="506028"/>
            <a:ext cx="3657600" cy="3657600"/>
          </a:xfrm>
          <a:prstGeom prst="rect">
            <a:avLst/>
          </a:prstGeom>
          <a:ln w="25400">
            <a:solidFill>
              <a:schemeClr val="accent1"/>
            </a:solidFill>
          </a:ln>
          <a:effectLst>
            <a:outerShdw blurRad="127000" dist="127000" dir="2700000" algn="tl" rotWithShape="0">
              <a:schemeClr val="tx2">
                <a:alpha val="80000"/>
              </a:schemeClr>
            </a:outerShdw>
          </a:effectLst>
        </p:spPr>
      </p:pic>
      <p:pic>
        <p:nvPicPr>
          <p:cNvPr id="8" name="Picture 7" descr="Pixelated cover of ‘Artificial Intelligence Projects for the Commodore 64’ by Timothy J. O’Malley">
            <a:extLst>
              <a:ext uri="{FF2B5EF4-FFF2-40B4-BE49-F238E27FC236}">
                <a16:creationId xmlns:a16="http://schemas.microsoft.com/office/drawing/2014/main" id="{7D5F7B0D-7636-A806-9236-041EB2DE61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6348" y="1105481"/>
            <a:ext cx="4267200" cy="5289550"/>
          </a:xfrm>
          <a:prstGeom prst="rect">
            <a:avLst/>
          </a:prstGeom>
          <a:ln w="25400">
            <a:solidFill>
              <a:schemeClr val="accent1"/>
            </a:solidFill>
          </a:ln>
          <a:effectLst>
            <a:outerShdw blurRad="127000" dist="127000" dir="2700000" algn="tl" rotWithShape="0">
              <a:schemeClr val="tx2">
                <a:alpha val="8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71121188"/>
      </p:ext>
    </p:extLst>
  </p:cSld>
  <p:clrMapOvr>
    <a:masterClrMapping/>
  </p:clrMapOvr>
  <p:transition spd="slow"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3D613F6-2844-9C5E-9047-5D5AE468806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            Lessons of Hanoi</a:t>
            </a:r>
          </a:p>
        </p:txBody>
      </p:sp>
      <p:pic>
        <p:nvPicPr>
          <p:cNvPr id="4" name="Picture 3" descr="Pixelated photo of a ‘Tower of Hanoi’ game with 8 disks all on the left in the correct order">
            <a:extLst>
              <a:ext uri="{FF2B5EF4-FFF2-40B4-BE49-F238E27FC236}">
                <a16:creationId xmlns:a16="http://schemas.microsoft.com/office/drawing/2014/main" id="{C323FB4E-4413-4EE9-71E1-9C559883A1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7410" y="1830916"/>
            <a:ext cx="4917180" cy="3196167"/>
          </a:xfrm>
          <a:prstGeom prst="rect">
            <a:avLst/>
          </a:prstGeom>
          <a:ln w="25400">
            <a:solidFill>
              <a:schemeClr val="accent1"/>
            </a:solidFill>
          </a:ln>
          <a:effectLst>
            <a:outerShdw blurRad="127000" dist="127000" dir="2700000" algn="tl" rotWithShape="0">
              <a:prstClr val="black">
                <a:alpha val="8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65490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Hanoi V1_A48823C0-05AF-4E42-B824-E5A879781B49.mp4">
            <a:hlinkClick r:id="" action="ppaction://media"/>
            <a:extLst>
              <a:ext uri="{FF2B5EF4-FFF2-40B4-BE49-F238E27FC236}">
                <a16:creationId xmlns:a16="http://schemas.microsoft.com/office/drawing/2014/main" id="{DBABC26A-A7B8-4A09-016E-EA53D1B71B0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22413" y="0"/>
            <a:ext cx="91471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15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9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Hanoi V2_0E43A882-80F9-4ED8-9102-F00D04AA6CD1.mp4">
            <a:hlinkClick r:id="" action="ppaction://media"/>
            <a:extLst>
              <a:ext uri="{FF2B5EF4-FFF2-40B4-BE49-F238E27FC236}">
                <a16:creationId xmlns:a16="http://schemas.microsoft.com/office/drawing/2014/main" id="{9AF36D17-7C19-3E70-E973-8D4D3C7ECB3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22413" y="0"/>
            <a:ext cx="9147175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DC798EA-661A-4113-32E1-F9315182FBF1}"/>
              </a:ext>
            </a:extLst>
          </p:cNvPr>
          <p:cNvSpPr txBox="1"/>
          <p:nvPr/>
        </p:nvSpPr>
        <p:spPr>
          <a:xfrm>
            <a:off x="626534" y="601132"/>
            <a:ext cx="7907866" cy="1117601"/>
          </a:xfrm>
          <a:prstGeom prst="rect">
            <a:avLst/>
          </a:prstGeom>
          <a:solidFill>
            <a:schemeClr val="bg2"/>
          </a:solidFill>
          <a:ln w="25400">
            <a:solidFill>
              <a:schemeClr val="accent1"/>
            </a:solidFill>
          </a:ln>
          <a:effectLst>
            <a:outerShdw blurRad="127000" dist="127000" dir="2700000" algn="tl" rotWithShape="0">
              <a:prstClr val="black">
                <a:alpha val="80000"/>
              </a:prstClr>
            </a:outerShdw>
          </a:effectLst>
        </p:spPr>
        <p:txBody>
          <a:bodyPr wrap="none" rtlCol="0">
            <a:noAutofit/>
          </a:bodyPr>
          <a:lstStyle/>
          <a:p>
            <a:pPr>
              <a:lnSpc>
                <a:spcPts val="1350"/>
              </a:lnSpc>
            </a:pPr>
            <a:r>
              <a:rPr lang="en-US" sz="1600" b="0" i="1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700</a:t>
            </a:r>
            <a:r>
              <a:rPr lang="en-US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REM *** DISPLAY DISK MOTION ***</a:t>
            </a:r>
            <a:endParaRPr lang="en-US" sz="1600" b="0" dirty="0">
              <a:solidFill>
                <a:srgbClr val="CCCCCC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ts val="1350"/>
              </a:lnSpc>
            </a:pPr>
            <a:r>
              <a:rPr lang="en-US" sz="1600" b="0" i="1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710</a:t>
            </a:r>
            <a:r>
              <a:rPr lang="en-US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FOR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Y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200</a:t>
            </a:r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TO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100</a:t>
            </a:r>
            <a:r>
              <a:rPr lang="en-US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STEP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- 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:</a:t>
            </a:r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POKE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V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- 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+ 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*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S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Y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:</a:t>
            </a:r>
            <a:r>
              <a:rPr lang="en-US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NEXT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Y</a:t>
            </a:r>
            <a:endParaRPr lang="en-US" sz="1600" b="0" dirty="0">
              <a:solidFill>
                <a:srgbClr val="CCCCCC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ts val="1350"/>
              </a:lnSpc>
            </a:pPr>
            <a:r>
              <a:rPr lang="en-US" sz="1600" b="0" i="1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720</a:t>
            </a:r>
            <a:r>
              <a:rPr lang="en-US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FOR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X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(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TF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- 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* 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96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+ 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52</a:t>
            </a:r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TO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TT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- 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* 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96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+ 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52</a:t>
            </a:r>
            <a:r>
              <a:rPr lang="en-US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STEP</a:t>
            </a:r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SGN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TT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-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TF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>
              <a:lnSpc>
                <a:spcPts val="1350"/>
              </a:lnSpc>
            </a:pPr>
            <a:r>
              <a:rPr lang="en-US" sz="1600" b="0" i="1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730</a:t>
            </a:r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POKE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V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- 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+ 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*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S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X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:</a:t>
            </a:r>
            <a:r>
              <a:rPr lang="en-US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NEXT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X</a:t>
            </a:r>
            <a:endParaRPr lang="en-US" sz="1600" b="0" dirty="0">
              <a:solidFill>
                <a:srgbClr val="CCCCCC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ts val="1350"/>
              </a:lnSpc>
            </a:pPr>
            <a:r>
              <a:rPr lang="en-US" sz="1600" b="0" i="1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740</a:t>
            </a:r>
            <a:r>
              <a:rPr lang="en-US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FOR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Y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100</a:t>
            </a:r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TO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200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:</a:t>
            </a:r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POKE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V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- 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+ 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*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S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Y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:</a:t>
            </a:r>
            <a:r>
              <a:rPr lang="en-US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NEXT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Y</a:t>
            </a:r>
            <a:endParaRPr lang="en-US" sz="1600" b="0" dirty="0">
              <a:solidFill>
                <a:srgbClr val="CCCCCC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ts val="1350"/>
              </a:lnSpc>
            </a:pPr>
            <a:r>
              <a:rPr lang="en-US" sz="1600" b="0" i="1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750</a:t>
            </a:r>
            <a:r>
              <a:rPr lang="en-US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RETURN</a:t>
            </a:r>
            <a:endParaRPr lang="en-US" sz="1600" b="0" dirty="0">
              <a:solidFill>
                <a:srgbClr val="CCCCCC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46132E-B6C9-7404-D82D-077015544FD2}"/>
              </a:ext>
            </a:extLst>
          </p:cNvPr>
          <p:cNvSpPr/>
          <p:nvPr/>
        </p:nvSpPr>
        <p:spPr>
          <a:xfrm>
            <a:off x="2032000" y="793751"/>
            <a:ext cx="1152525" cy="190500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3513BB1-ABCE-B6E2-5089-7206F9DD9820}"/>
              </a:ext>
            </a:extLst>
          </p:cNvPr>
          <p:cNvSpPr/>
          <p:nvPr/>
        </p:nvSpPr>
        <p:spPr>
          <a:xfrm>
            <a:off x="3254375" y="793751"/>
            <a:ext cx="936625" cy="190500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324C7FC-55A9-B791-1C0A-15AA5248CF61}"/>
              </a:ext>
            </a:extLst>
          </p:cNvPr>
          <p:cNvSpPr/>
          <p:nvPr/>
        </p:nvSpPr>
        <p:spPr>
          <a:xfrm>
            <a:off x="7140575" y="974726"/>
            <a:ext cx="1355725" cy="190500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330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26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3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24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" fill="hold">
                      <p:stCondLst>
                        <p:cond delay="0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8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Hanoi V2 fast_BFA9B2E6-3E0B-4307-B261-D683A6B55D74.mp4">
            <a:hlinkClick r:id="" action="ppaction://media"/>
            <a:extLst>
              <a:ext uri="{FF2B5EF4-FFF2-40B4-BE49-F238E27FC236}">
                <a16:creationId xmlns:a16="http://schemas.microsoft.com/office/drawing/2014/main" id="{294C4769-DAD9-74AE-AC51-F09A8D021A5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22413" y="0"/>
            <a:ext cx="91471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214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94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67C15A-2025-D5E2-0826-3F7EB18BD9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C615ADD-1914-262D-525C-0F3BA02F95E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            Lessons of Hanoi</a:t>
            </a:r>
          </a:p>
        </p:txBody>
      </p:sp>
    </p:spTree>
    <p:extLst>
      <p:ext uri="{BB962C8B-B14F-4D97-AF65-F5344CB8AC3E}">
        <p14:creationId xmlns:p14="http://schemas.microsoft.com/office/powerpoint/2010/main" val="37390720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28836"/>
            <a:ext cx="10068412" cy="120032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Questions?</a:t>
            </a:r>
          </a:p>
        </p:txBody>
      </p:sp>
      <p:pic>
        <p:nvPicPr>
          <p:cNvPr id="9" name="Picture 8" descr="GitHub">
            <a:extLst>
              <a:ext uri="{FF2B5EF4-FFF2-40B4-BE49-F238E27FC236}">
                <a16:creationId xmlns:a16="http://schemas.microsoft.com/office/drawing/2014/main" id="{D413AEAD-8A92-6186-D075-5F3D3F9466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303520"/>
            <a:ext cx="274320" cy="27432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88E3480-3A92-8D18-6D43-A59A2C6A1260}"/>
              </a:ext>
            </a:extLst>
          </p:cNvPr>
          <p:cNvSpPr txBox="1"/>
          <p:nvPr/>
        </p:nvSpPr>
        <p:spPr>
          <a:xfrm>
            <a:off x="800098" y="5247459"/>
            <a:ext cx="3457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dennisdietrich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11" name="Picture 10" descr="LinkedIn">
            <a:extLst>
              <a:ext uri="{FF2B5EF4-FFF2-40B4-BE49-F238E27FC236}">
                <a16:creationId xmlns:a16="http://schemas.microsoft.com/office/drawing/2014/main" id="{5498B0FC-EAA9-1A93-9862-02CC73B5EE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715000"/>
            <a:ext cx="274320" cy="27432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80021A4-348A-BF7C-63BF-6C89D7630DCC}"/>
              </a:ext>
            </a:extLst>
          </p:cNvPr>
          <p:cNvSpPr txBox="1"/>
          <p:nvPr/>
        </p:nvSpPr>
        <p:spPr>
          <a:xfrm>
            <a:off x="800099" y="5664321"/>
            <a:ext cx="3457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dcdietrich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13" name="Graphic 12" descr="Mastodon">
            <a:extLst>
              <a:ext uri="{FF2B5EF4-FFF2-40B4-BE49-F238E27FC236}">
                <a16:creationId xmlns:a16="http://schemas.microsoft.com/office/drawing/2014/main" id="{DCED133C-A505-FBA4-FD79-26B84EFC19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7200" y="6126480"/>
            <a:ext cx="274320" cy="29285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5813634-0CE6-B509-5B60-E9061F6A69C4}"/>
              </a:ext>
            </a:extLst>
          </p:cNvPr>
          <p:cNvSpPr txBox="1"/>
          <p:nvPr/>
        </p:nvSpPr>
        <p:spPr>
          <a:xfrm>
            <a:off x="800100" y="6064431"/>
            <a:ext cx="59355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@dc@social.advancedsoftware.engineering</a:t>
            </a:r>
          </a:p>
        </p:txBody>
      </p:sp>
    </p:spTree>
    <p:extLst>
      <p:ext uri="{BB962C8B-B14F-4D97-AF65-F5344CB8AC3E}">
        <p14:creationId xmlns:p14="http://schemas.microsoft.com/office/powerpoint/2010/main" val="1870771211"/>
      </p:ext>
    </p:extLst>
  </p:cSld>
  <p:clrMapOvr>
    <a:masterClrMapping/>
  </p:clrMapOvr>
  <p:transition spd="slow">
    <p:dissolv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607B7429-81E5-49AE-8F5B-280693DF34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3000" y="1016000"/>
            <a:ext cx="4826000" cy="4826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28836"/>
            <a:ext cx="10068412" cy="120032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Thanks for listening!</a:t>
            </a:r>
          </a:p>
        </p:txBody>
      </p:sp>
      <p:pic>
        <p:nvPicPr>
          <p:cNvPr id="3" name="Picture 2" descr="GitHub">
            <a:extLst>
              <a:ext uri="{FF2B5EF4-FFF2-40B4-BE49-F238E27FC236}">
                <a16:creationId xmlns:a16="http://schemas.microsoft.com/office/drawing/2014/main" id="{1C6807BB-2FE0-8AC1-C000-303938DA65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303520"/>
            <a:ext cx="274320" cy="2743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C00689C-58BE-8CB3-A3BE-5AC4726F5F67}"/>
              </a:ext>
            </a:extLst>
          </p:cNvPr>
          <p:cNvSpPr txBox="1"/>
          <p:nvPr/>
        </p:nvSpPr>
        <p:spPr>
          <a:xfrm>
            <a:off x="800098" y="5247459"/>
            <a:ext cx="3457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dennisdietrich</a:t>
            </a:r>
            <a:endParaRPr lang="en-US" sz="2000" dirty="0"/>
          </a:p>
        </p:txBody>
      </p:sp>
      <p:pic>
        <p:nvPicPr>
          <p:cNvPr id="7" name="Picture 6" descr="LinkedIn">
            <a:extLst>
              <a:ext uri="{FF2B5EF4-FFF2-40B4-BE49-F238E27FC236}">
                <a16:creationId xmlns:a16="http://schemas.microsoft.com/office/drawing/2014/main" id="{8FAF0638-CCFD-84A0-547A-EA307F2E70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715000"/>
            <a:ext cx="274320" cy="27432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38AE759-2568-CC79-5E0A-3FDD566C7DDA}"/>
              </a:ext>
            </a:extLst>
          </p:cNvPr>
          <p:cNvSpPr txBox="1"/>
          <p:nvPr/>
        </p:nvSpPr>
        <p:spPr>
          <a:xfrm>
            <a:off x="800099" y="5664321"/>
            <a:ext cx="3457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dcdietrich</a:t>
            </a:r>
            <a:endParaRPr lang="en-US" sz="2000" dirty="0"/>
          </a:p>
        </p:txBody>
      </p:sp>
      <p:pic>
        <p:nvPicPr>
          <p:cNvPr id="9" name="Graphic 8" descr="Mastodon">
            <a:extLst>
              <a:ext uri="{FF2B5EF4-FFF2-40B4-BE49-F238E27FC236}">
                <a16:creationId xmlns:a16="http://schemas.microsoft.com/office/drawing/2014/main" id="{BF98801E-9928-B651-1FAE-635F24D543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7200" y="6126480"/>
            <a:ext cx="274320" cy="29285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FDCD6FD-B230-C7B5-B746-B2489B5E1A1A}"/>
              </a:ext>
            </a:extLst>
          </p:cNvPr>
          <p:cNvSpPr txBox="1"/>
          <p:nvPr/>
        </p:nvSpPr>
        <p:spPr>
          <a:xfrm>
            <a:off x="800100" y="6064431"/>
            <a:ext cx="59355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@dc@social.advancedsoftware.engineering</a:t>
            </a:r>
          </a:p>
        </p:txBody>
      </p:sp>
    </p:spTree>
    <p:extLst>
      <p:ext uri="{BB962C8B-B14F-4D97-AF65-F5344CB8AC3E}">
        <p14:creationId xmlns:p14="http://schemas.microsoft.com/office/powerpoint/2010/main" val="2866460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4122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62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Commodore 64">
  <a:themeElements>
    <a:clrScheme name="Commodore 64">
      <a:dk1>
        <a:srgbClr val="7385FF"/>
      </a:dk1>
      <a:lt1>
        <a:srgbClr val="FFFFFF"/>
      </a:lt1>
      <a:dk2>
        <a:srgbClr val="000000"/>
      </a:dk2>
      <a:lt2>
        <a:srgbClr val="2C3CEC"/>
      </a:lt2>
      <a:accent1>
        <a:srgbClr val="AF3C58"/>
      </a:accent1>
      <a:accent2>
        <a:srgbClr val="7EF3D6"/>
      </a:accent2>
      <a:accent3>
        <a:srgbClr val="AA40F5"/>
      </a:accent3>
      <a:accent4>
        <a:srgbClr val="61D532"/>
      </a:accent4>
      <a:accent5>
        <a:srgbClr val="FFFF46"/>
      </a:accent5>
      <a:accent6>
        <a:srgbClr val="B7FF86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87867195-f2b8-4ac2-b0b6-6bb73cb33afc}" enabled="1" method="Privilege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3747</TotalTime>
  <Words>213</Words>
  <Application>Microsoft Macintosh PowerPoint</Application>
  <PresentationFormat>Widescreen</PresentationFormat>
  <Paragraphs>50</Paragraphs>
  <Slides>9</Slides>
  <Notes>3</Notes>
  <HiddenSlides>0</HiddenSlides>
  <MMClips>3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9</vt:i4>
      </vt:variant>
    </vt:vector>
  </HeadingPairs>
  <TitlesOfParts>
    <vt:vector size="17" baseType="lpstr">
      <vt:lpstr>Arial</vt:lpstr>
      <vt:lpstr>C64 Pro Mono</vt:lpstr>
      <vt:lpstr>Calibri</vt:lpstr>
      <vt:lpstr>Century Gothic</vt:lpstr>
      <vt:lpstr>Consolas</vt:lpstr>
      <vt:lpstr>Wingdings 3</vt:lpstr>
      <vt:lpstr>Ion</vt:lpstr>
      <vt:lpstr>Commodore 64</vt:lpstr>
      <vt:lpstr>Keeping up with the Commodore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Questions?</vt:lpstr>
      <vt:lpstr>Thanks for listening!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unsafe C#</dc:title>
  <dc:creator>Dennis Dietrich</dc:creator>
  <cp:lastModifiedBy>Dennis Dietrich</cp:lastModifiedBy>
  <cp:revision>230</cp:revision>
  <dcterms:created xsi:type="dcterms:W3CDTF">2022-06-17T15:35:12Z</dcterms:created>
  <dcterms:modified xsi:type="dcterms:W3CDTF">2025-01-28T22:21:25Z</dcterms:modified>
</cp:coreProperties>
</file>